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7561263" cy="1069340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9424"/>
    <a:srgbClr val="95B82F"/>
    <a:srgbClr val="BED78E"/>
    <a:srgbClr val="0B70B4"/>
    <a:srgbClr val="004F87"/>
    <a:srgbClr val="0097D1"/>
    <a:srgbClr val="DCEBF5"/>
    <a:srgbClr val="008000"/>
    <a:srgbClr val="FF0000"/>
    <a:srgbClr val="C2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59" autoAdjust="0"/>
    <p:restoredTop sz="94610" autoAdjust="0"/>
  </p:normalViewPr>
  <p:slideViewPr>
    <p:cSldViewPr showGuides="1">
      <p:cViewPr varScale="1">
        <p:scale>
          <a:sx n="71" d="100"/>
          <a:sy n="71" d="100"/>
        </p:scale>
        <p:origin x="2862" y="90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85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0">
            <a:extLst>
              <a:ext uri="{FF2B5EF4-FFF2-40B4-BE49-F238E27FC236}">
                <a16:creationId xmlns:a16="http://schemas.microsoft.com/office/drawing/2014/main" id="{D95F7467-16CE-4ACE-A9EC-607FBD11DC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783806"/>
            <a:ext cx="1386000" cy="8206194"/>
          </a:xfrm>
          <a:prstGeom prst="rect">
            <a:avLst/>
          </a:prstGeom>
          <a:solidFill>
            <a:srgbClr val="AA92AF"/>
          </a:solidFill>
          <a:ln>
            <a:noFill/>
          </a:ln>
          <a:effectLst/>
        </p:spPr>
        <p:txBody>
          <a:bodyPr wrap="none" anchor="ctr"/>
          <a:lstStyle/>
          <a:p>
            <a:pPr lvl="0"/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29">
            <a:extLst>
              <a:ext uri="{FF2B5EF4-FFF2-40B4-BE49-F238E27FC236}">
                <a16:creationId xmlns:a16="http://schemas.microsoft.com/office/drawing/2014/main" id="{5D42DE0D-4064-46EB-B45F-7DA8041010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94" y="1456358"/>
            <a:ext cx="7561263" cy="361950"/>
          </a:xfrm>
          <a:prstGeom prst="rect">
            <a:avLst/>
          </a:prstGeom>
          <a:solidFill>
            <a:srgbClr val="8C6584"/>
          </a:solidFill>
          <a:ln>
            <a:noFill/>
          </a:ln>
          <a:effectLst/>
        </p:spPr>
        <p:txBody>
          <a:bodyPr wrap="none" anchor="ctr"/>
          <a:lstStyle/>
          <a:p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AutoShape 36">
            <a:extLst>
              <a:ext uri="{FF2B5EF4-FFF2-40B4-BE49-F238E27FC236}">
                <a16:creationId xmlns:a16="http://schemas.microsoft.com/office/drawing/2014/main" id="{0B64908C-A98E-4CCF-BD3F-B333B291E48F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5562075" y="156534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AutoShape 38">
            <a:extLst>
              <a:ext uri="{FF2B5EF4-FFF2-40B4-BE49-F238E27FC236}">
                <a16:creationId xmlns:a16="http://schemas.microsoft.com/office/drawing/2014/main" id="{716EFCE6-2B0F-4C45-9B4C-9D20685A0591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3671514" y="1581117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Text Box 41">
            <a:extLst>
              <a:ext uri="{FF2B5EF4-FFF2-40B4-BE49-F238E27FC236}">
                <a16:creationId xmlns:a16="http://schemas.microsoft.com/office/drawing/2014/main" id="{61169B30-35D7-462F-AE7A-6B20E0A4BF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90771" y="1519203"/>
            <a:ext cx="1890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</p:txBody>
      </p:sp>
      <p:sp>
        <p:nvSpPr>
          <p:cNvPr id="28" name="Text Box 48">
            <a:extLst>
              <a:ext uri="{FF2B5EF4-FFF2-40B4-BE49-F238E27FC236}">
                <a16:creationId xmlns:a16="http://schemas.microsoft.com/office/drawing/2014/main" id="{4376A345-4BE4-4111-A585-45665568D4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0" y="1519203"/>
            <a:ext cx="1890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NEED</a:t>
            </a:r>
          </a:p>
        </p:txBody>
      </p:sp>
      <p:sp>
        <p:nvSpPr>
          <p:cNvPr id="30" name="Rectangle 53">
            <a:extLst>
              <a:ext uri="{FF2B5EF4-FFF2-40B4-BE49-F238E27FC236}">
                <a16:creationId xmlns:a16="http://schemas.microsoft.com/office/drawing/2014/main" id="{8678A25D-0A75-414D-B4D5-26B8986FCC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781332" y="1448838"/>
            <a:ext cx="1890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STRATEGIC</a:t>
            </a:r>
          </a:p>
          <a:p>
            <a:pPr algn="ctr" defTabSz="995363"/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RESPONSE</a:t>
            </a:r>
          </a:p>
        </p:txBody>
      </p:sp>
      <p:sp>
        <p:nvSpPr>
          <p:cNvPr id="32" name="AutoShape 38">
            <a:extLst>
              <a:ext uri="{FF2B5EF4-FFF2-40B4-BE49-F238E27FC236}">
                <a16:creationId xmlns:a16="http://schemas.microsoft.com/office/drawing/2014/main" id="{FF420B99-A243-4EFA-ABBC-8DEE13E9B961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1780953" y="1561681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Text Box 41">
            <a:extLst>
              <a:ext uri="{FF2B5EF4-FFF2-40B4-BE49-F238E27FC236}">
                <a16:creationId xmlns:a16="http://schemas.microsoft.com/office/drawing/2014/main" id="{BD05EA57-D3F7-4458-AE50-032752EC6A5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71891" y="1448837"/>
            <a:ext cx="15291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ORGANISATIONAL</a:t>
            </a:r>
          </a:p>
          <a:p>
            <a:pPr algn="ctr"/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RESPONSE</a:t>
            </a:r>
          </a:p>
        </p:txBody>
      </p:sp>
      <p:sp>
        <p:nvSpPr>
          <p:cNvPr id="36" name="Rectangle 34">
            <a:extLst>
              <a:ext uri="{FF2B5EF4-FFF2-40B4-BE49-F238E27FC236}">
                <a16:creationId xmlns:a16="http://schemas.microsoft.com/office/drawing/2014/main" id="{0A0DAA75-4D89-4459-A5CA-1A553D0E8C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93" y="1098000"/>
            <a:ext cx="7561262" cy="360000"/>
          </a:xfrm>
          <a:prstGeom prst="rect">
            <a:avLst/>
          </a:prstGeom>
          <a:solidFill>
            <a:srgbClr val="6C3F5C"/>
          </a:solidFill>
          <a:ln>
            <a:noFill/>
          </a:ln>
          <a:effectLst/>
        </p:spPr>
        <p:txBody>
          <a:bodyPr wrap="none" anchor="ctr"/>
          <a:lstStyle/>
          <a:p>
            <a:pPr lvl="0"/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 Box 49">
            <a:extLst>
              <a:ext uri="{FF2B5EF4-FFF2-40B4-BE49-F238E27FC236}">
                <a16:creationId xmlns:a16="http://schemas.microsoft.com/office/drawing/2014/main" id="{FB69B603-A1D1-4A5C-83CB-1BFD94C23F6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6582" y="1111480"/>
            <a:ext cx="2447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INVESTMENT LOGIC MAP</a:t>
            </a:r>
            <a:b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A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Organisation</a:t>
            </a:r>
          </a:p>
        </p:txBody>
      </p:sp>
      <p:sp>
        <p:nvSpPr>
          <p:cNvPr id="40" name="Line 51">
            <a:extLst>
              <a:ext uri="{FF2B5EF4-FFF2-40B4-BE49-F238E27FC236}">
                <a16:creationId xmlns:a16="http://schemas.microsoft.com/office/drawing/2014/main" id="{1AC5B4F9-380C-4A6D-A734-29859A3AEB8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9991216"/>
            <a:ext cx="7561263" cy="0"/>
          </a:xfrm>
          <a:prstGeom prst="line">
            <a:avLst/>
          </a:prstGeom>
          <a:noFill/>
          <a:ln w="9525">
            <a:solidFill>
              <a:srgbClr val="AA92A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Rectangle 34">
            <a:extLst>
              <a:ext uri="{FF2B5EF4-FFF2-40B4-BE49-F238E27FC236}">
                <a16:creationId xmlns:a16="http://schemas.microsoft.com/office/drawing/2014/main" id="{1400F03C-EE4B-4478-8EE6-526A6A759F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0"/>
            <a:ext cx="7561262" cy="531664"/>
          </a:xfrm>
          <a:prstGeom prst="rect">
            <a:avLst/>
          </a:prstGeom>
          <a:solidFill>
            <a:srgbClr val="8C6584"/>
          </a:solidFill>
          <a:ln>
            <a:noFill/>
          </a:ln>
          <a:effectLst/>
        </p:spPr>
        <p:txBody>
          <a:bodyPr wrap="none" anchor="ctr"/>
          <a:lstStyle/>
          <a:p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0">
            <a:extLst>
              <a:ext uri="{FF2B5EF4-FFF2-40B4-BE49-F238E27FC236}">
                <a16:creationId xmlns:a16="http://schemas.microsoft.com/office/drawing/2014/main" id="{7513AA7B-9295-4355-A63B-9842F03716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6581" y="10027220"/>
            <a:ext cx="1169419" cy="43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9" tIns="49785" rIns="99569" bIns="49785">
            <a:spAutoFit/>
          </a:bodyPr>
          <a:lstStyle/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Investor:</a:t>
            </a:r>
          </a:p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Facilitator:</a:t>
            </a:r>
          </a:p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Accredited Facilitator: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4DC198C-6F9D-4F0F-A089-2395DD1E2978}"/>
              </a:ext>
            </a:extLst>
          </p:cNvPr>
          <p:cNvSpPr/>
          <p:nvPr userDrawn="1"/>
        </p:nvSpPr>
        <p:spPr>
          <a:xfrm>
            <a:off x="3780631" y="10031324"/>
            <a:ext cx="97210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95363">
              <a:lnSpc>
                <a:spcPct val="90000"/>
              </a:lnSpc>
            </a:pPr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Version no:</a:t>
            </a:r>
          </a:p>
          <a:p>
            <a:pPr marL="0" marR="0" lvl="0" indent="0" algn="r" defTabSz="99536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Initial Workshop:</a:t>
            </a:r>
          </a:p>
          <a:p>
            <a:pPr lvl="0"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Last modified by:</a:t>
            </a:r>
          </a:p>
          <a:p>
            <a:pPr lvl="0" algn="r" defTabSz="995363">
              <a:lnSpc>
                <a:spcPct val="90000"/>
              </a:lnSpc>
            </a:pPr>
            <a:r>
              <a:rPr lang="en-AU" sz="800" dirty="0">
                <a:latin typeface="Calibri" pitchFamily="34" charset="0"/>
                <a:cs typeface="Calibri" pitchFamily="34" charset="0"/>
              </a:rPr>
              <a:t>Template version:</a:t>
            </a:r>
          </a:p>
        </p:txBody>
      </p:sp>
      <p:sp>
        <p:nvSpPr>
          <p:cNvPr id="48" name="Rectangle 34">
            <a:extLst>
              <a:ext uri="{FF2B5EF4-FFF2-40B4-BE49-F238E27FC236}">
                <a16:creationId xmlns:a16="http://schemas.microsoft.com/office/drawing/2014/main" id="{C8C00F10-6348-4A0E-8634-6B7A5C1E5E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2868"/>
            <a:ext cx="7561262" cy="180000"/>
          </a:xfrm>
          <a:prstGeom prst="rect">
            <a:avLst/>
          </a:prstGeom>
          <a:solidFill>
            <a:srgbClr val="AA92AF"/>
          </a:solidFill>
          <a:ln>
            <a:noFill/>
          </a:ln>
          <a:effectLst/>
        </p:spPr>
        <p:txBody>
          <a:bodyPr wrap="none" anchor="ctr"/>
          <a:lstStyle/>
          <a:p>
            <a:pPr lvl="0"/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ight Triangle 49">
            <a:extLst>
              <a:ext uri="{FF2B5EF4-FFF2-40B4-BE49-F238E27FC236}">
                <a16:creationId xmlns:a16="http://schemas.microsoft.com/office/drawing/2014/main" id="{78916A54-DD3D-41B1-8119-77F311872389}"/>
              </a:ext>
            </a:extLst>
          </p:cNvPr>
          <p:cNvSpPr/>
          <p:nvPr userDrawn="1"/>
        </p:nvSpPr>
        <p:spPr bwMode="auto">
          <a:xfrm rot="10800000">
            <a:off x="5760000" y="0"/>
            <a:ext cx="1800000" cy="1800000"/>
          </a:xfrm>
          <a:prstGeom prst="rt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95363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defTabSz="995363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defTabSz="995363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defTabSz="995363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defTabSz="995363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defTabSz="995363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defTabSz="995363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defTabSz="995363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eaLnBrk="1" fontAlgn="base" hangingPunct="1">
        <a:spcBef>
          <a:spcPct val="20000"/>
        </a:spcBef>
        <a:spcAft>
          <a:spcPct val="0"/>
        </a:spcAft>
        <a:buClr>
          <a:srgbClr val="56AEA4"/>
        </a:buClr>
        <a:buFont typeface="Arial" charset="0"/>
        <a:buChar char="+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eaLnBrk="1" fontAlgn="base" hangingPunct="1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244600" indent="-249238" algn="l" defTabSz="995363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743075" indent="-249238" algn="l" defTabSz="995363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9963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697163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3154363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611563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4068763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2">
            <a:extLst>
              <a:ext uri="{FF2B5EF4-FFF2-40B4-BE49-F238E27FC236}">
                <a16:creationId xmlns:a16="http://schemas.microsoft.com/office/drawing/2014/main" id="{766AC330-D2B8-44BC-B6D1-C17E2A962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080" y="242182"/>
            <a:ext cx="5826919" cy="31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9" tIns="49785" rIns="99569" bIns="49785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DEPARTMENT </a:t>
            </a:r>
            <a:r>
              <a:rPr lang="en-AU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NAME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F0F2306E-5B4A-49E4-9F6A-B8EBC75AF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82" y="587307"/>
            <a:ext cx="7067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8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Investment Name</a:t>
            </a:r>
            <a:r>
              <a:rPr lang="en-US" sz="18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AU" sz="18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(title)</a:t>
            </a:r>
          </a:p>
          <a:p>
            <a:r>
              <a:rPr lang="en-AU" sz="12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Subtitle</a:t>
            </a:r>
          </a:p>
        </p:txBody>
      </p:sp>
      <p:sp>
        <p:nvSpPr>
          <p:cNvPr id="23" name="AutoShape 17">
            <a:extLst>
              <a:ext uri="{FF2B5EF4-FFF2-40B4-BE49-F238E27FC236}">
                <a16:creationId xmlns:a16="http://schemas.microsoft.com/office/drawing/2014/main" id="{53C95B27-C93B-496A-BC6E-22F1CCFEE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36" y="2720720"/>
            <a:ext cx="1439863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Need </a:t>
            </a:r>
          </a:p>
          <a:p>
            <a:pPr algn="ctr" defTabSz="995363"/>
            <a:r>
              <a:rPr lang="en-AU" sz="1100" dirty="0">
                <a:latin typeface="Calibri" pitchFamily="34" charset="0"/>
                <a:cs typeface="Calibri" pitchFamily="34" charset="0"/>
              </a:rPr>
              <a:t>nn%</a:t>
            </a:r>
          </a:p>
        </p:txBody>
      </p: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41535D88-9FC5-48DB-9D24-D282D04D8B81}"/>
              </a:ext>
            </a:extLst>
          </p:cNvPr>
          <p:cNvCxnSpPr>
            <a:cxnSpLocks noChangeShapeType="1"/>
            <a:stCxn id="23" idx="3"/>
            <a:endCxn id="25" idx="1"/>
          </p:cNvCxnSpPr>
          <p:nvPr/>
        </p:nvCxnSpPr>
        <p:spPr bwMode="auto">
          <a:xfrm>
            <a:off x="1692399" y="3440651"/>
            <a:ext cx="564529" cy="0"/>
          </a:xfrm>
          <a:prstGeom prst="straightConnector1">
            <a:avLst/>
          </a:prstGeom>
          <a:noFill/>
          <a:ln w="19050">
            <a:solidFill>
              <a:srgbClr val="8C6584"/>
            </a:solidFill>
            <a:round/>
            <a:headEnd/>
            <a:tailEnd type="stealth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AutoShape 16">
            <a:extLst>
              <a:ext uri="{FF2B5EF4-FFF2-40B4-BE49-F238E27FC236}">
                <a16:creationId xmlns:a16="http://schemas.microsoft.com/office/drawing/2014/main" id="{F0B22610-F8BE-4148-921D-4E514518C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6928" y="2720651"/>
            <a:ext cx="1440000" cy="1440000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nn</a:t>
            </a:r>
            <a:r>
              <a:rPr lang="en-US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defTabSz="995363"/>
            <a:r>
              <a:rPr lang="en-US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KPI 1: </a:t>
            </a:r>
            <a:r>
              <a:rPr lang="en-AU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...</a:t>
            </a:r>
            <a:endParaRPr lang="en-US" sz="1000" dirty="0">
              <a:solidFill>
                <a:srgbClr val="6C3F5C"/>
              </a:solidFill>
              <a:latin typeface="Calibri" pitchFamily="34" charset="0"/>
              <a:cs typeface="Calibri" pitchFamily="34" charset="0"/>
            </a:endParaRPr>
          </a:p>
          <a:p>
            <a:pPr defTabSz="995363"/>
            <a:r>
              <a:rPr lang="en-US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KPI 2: </a:t>
            </a:r>
            <a:r>
              <a:rPr lang="en-AU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...</a:t>
            </a:r>
          </a:p>
          <a:p>
            <a:pPr defTabSz="995363"/>
            <a:r>
              <a:rPr lang="en-US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KPI 3: </a:t>
            </a:r>
            <a:r>
              <a:rPr lang="en-AU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...</a:t>
            </a:r>
          </a:p>
        </p:txBody>
      </p:sp>
      <p:sp>
        <p:nvSpPr>
          <p:cNvPr id="26" name="AutoShape 18">
            <a:extLst>
              <a:ext uri="{FF2B5EF4-FFF2-40B4-BE49-F238E27FC236}">
                <a16:creationId xmlns:a16="http://schemas.microsoft.com/office/drawing/2014/main" id="{0C043EBB-7C23-450B-AAA1-CB7E37437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1457" y="2990595"/>
            <a:ext cx="1079500" cy="900112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Intervention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AutoShape 19">
            <a:extLst>
              <a:ext uri="{FF2B5EF4-FFF2-40B4-BE49-F238E27FC236}">
                <a16:creationId xmlns:a16="http://schemas.microsoft.com/office/drawing/2014/main" id="{B3118C7A-B7E7-40CB-8A5B-C2C6DF740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487" y="3170776"/>
            <a:ext cx="1079500" cy="53975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Organisational response</a:t>
            </a:r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0" name="AutoShape 23">
            <a:extLst>
              <a:ext uri="{FF2B5EF4-FFF2-40B4-BE49-F238E27FC236}">
                <a16:creationId xmlns:a16="http://schemas.microsoft.com/office/drawing/2014/main" id="{59DC6D9B-DB1E-420E-BF59-7C59ADCFB639}"/>
              </a:ext>
            </a:extLst>
          </p:cNvPr>
          <p:cNvCxnSpPr>
            <a:cxnSpLocks noChangeShapeType="1"/>
            <a:stCxn id="25" idx="3"/>
            <a:endCxn id="26" idx="1"/>
          </p:cNvCxnSpPr>
          <p:nvPr/>
        </p:nvCxnSpPr>
        <p:spPr bwMode="auto">
          <a:xfrm>
            <a:off x="3696928" y="3440651"/>
            <a:ext cx="564529" cy="0"/>
          </a:xfrm>
          <a:prstGeom prst="straightConnector1">
            <a:avLst/>
          </a:prstGeom>
          <a:noFill/>
          <a:ln w="19050">
            <a:solidFill>
              <a:srgbClr val="8C6584"/>
            </a:solidFill>
            <a:round/>
            <a:headEnd/>
            <a:tailEnd type="stealth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54">
            <a:extLst>
              <a:ext uri="{FF2B5EF4-FFF2-40B4-BE49-F238E27FC236}">
                <a16:creationId xmlns:a16="http://schemas.microsoft.com/office/drawing/2014/main" id="{C818CAD8-7AC3-40A1-BD2D-31A0F3BF3BFE}"/>
              </a:ext>
            </a:extLst>
          </p:cNvPr>
          <p:cNvCxnSpPr>
            <a:cxnSpLocks noChangeShapeType="1"/>
            <a:stCxn id="26" idx="3"/>
            <a:endCxn id="27" idx="1"/>
          </p:cNvCxnSpPr>
          <p:nvPr/>
        </p:nvCxnSpPr>
        <p:spPr bwMode="auto">
          <a:xfrm>
            <a:off x="5340957" y="3440651"/>
            <a:ext cx="564530" cy="0"/>
          </a:xfrm>
          <a:prstGeom prst="straightConnector1">
            <a:avLst/>
          </a:prstGeom>
          <a:noFill/>
          <a:ln w="19050">
            <a:solidFill>
              <a:srgbClr val="8C6584"/>
            </a:solidFill>
            <a:round/>
            <a:headEnd/>
            <a:tailEnd type="stealth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tangle 34">
            <a:extLst>
              <a:ext uri="{FF2B5EF4-FFF2-40B4-BE49-F238E27FC236}">
                <a16:creationId xmlns:a16="http://schemas.microsoft.com/office/drawing/2014/main" id="{F1888B33-6E77-4089-905A-0A85531AB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975" y="10037253"/>
            <a:ext cx="2627313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0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&lt;e.g. 0.1, 1.0 etc&gt;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&lt;dd/mm/yyyy&gt;</a:t>
            </a:r>
          </a:p>
          <a:p>
            <a:pPr lvl="0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 dd/mm/yyyy 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latin typeface="Calibri" pitchFamily="34" charset="0"/>
                <a:cs typeface="Calibri" pitchFamily="34" charset="0"/>
              </a:rPr>
              <a:t>6.0</a:t>
            </a:r>
          </a:p>
        </p:txBody>
      </p:sp>
      <p:sp>
        <p:nvSpPr>
          <p:cNvPr id="41" name="Rectangle 11">
            <a:extLst>
              <a:ext uri="{FF2B5EF4-FFF2-40B4-BE49-F238E27FC236}">
                <a16:creationId xmlns:a16="http://schemas.microsoft.com/office/drawing/2014/main" id="{A666DD35-9571-46F3-8DF2-50D2B63EF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359" y="10027220"/>
            <a:ext cx="2087984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9785" rIns="99569" bIns="49785">
            <a:spAutoFit/>
          </a:bodyPr>
          <a:lstStyle/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surname&gt;</a:t>
            </a:r>
          </a:p>
          <a:p>
            <a:pPr defTabSz="995131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AU" sz="800" dirty="0" err="1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 surname&gt;</a:t>
            </a:r>
          </a:p>
          <a:p>
            <a:pPr defTabSz="995363">
              <a:lnSpc>
                <a:spcPct val="90000"/>
              </a:lnSpc>
            </a:pPr>
            <a:r>
              <a:rPr lang="en-AU" sz="80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Yes/No</a:t>
            </a:r>
            <a:endParaRPr lang="en-AU" sz="800" dirty="0">
              <a:solidFill>
                <a:srgbClr val="1A181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AutoShape 17">
            <a:extLst>
              <a:ext uri="{FF2B5EF4-FFF2-40B4-BE49-F238E27FC236}">
                <a16:creationId xmlns:a16="http://schemas.microsoft.com/office/drawing/2014/main" id="{6D7D7C99-08DC-46C0-9785-9E841B718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36" y="4435967"/>
            <a:ext cx="1439863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Need </a:t>
            </a:r>
          </a:p>
          <a:p>
            <a:pPr algn="ctr" defTabSz="995363"/>
            <a:r>
              <a:rPr lang="en-AU" sz="1100" dirty="0">
                <a:latin typeface="Calibri" pitchFamily="34" charset="0"/>
                <a:cs typeface="Calibri" pitchFamily="34" charset="0"/>
              </a:rPr>
              <a:t>nn%</a:t>
            </a:r>
          </a:p>
        </p:txBody>
      </p:sp>
      <p:cxnSp>
        <p:nvCxnSpPr>
          <p:cNvPr id="57" name="AutoShape 22">
            <a:extLst>
              <a:ext uri="{FF2B5EF4-FFF2-40B4-BE49-F238E27FC236}">
                <a16:creationId xmlns:a16="http://schemas.microsoft.com/office/drawing/2014/main" id="{571A8282-EA14-4F50-983B-5CA969476DB7}"/>
              </a:ext>
            </a:extLst>
          </p:cNvPr>
          <p:cNvCxnSpPr>
            <a:cxnSpLocks noChangeShapeType="1"/>
            <a:stCxn id="56" idx="3"/>
            <a:endCxn id="58" idx="1"/>
          </p:cNvCxnSpPr>
          <p:nvPr/>
        </p:nvCxnSpPr>
        <p:spPr bwMode="auto">
          <a:xfrm>
            <a:off x="1692399" y="5155898"/>
            <a:ext cx="564529" cy="0"/>
          </a:xfrm>
          <a:prstGeom prst="straightConnector1">
            <a:avLst/>
          </a:prstGeom>
          <a:noFill/>
          <a:ln w="19050">
            <a:solidFill>
              <a:srgbClr val="8C6584"/>
            </a:solidFill>
            <a:round/>
            <a:headEnd/>
            <a:tailEnd type="stealth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AutoShape 16">
            <a:extLst>
              <a:ext uri="{FF2B5EF4-FFF2-40B4-BE49-F238E27FC236}">
                <a16:creationId xmlns:a16="http://schemas.microsoft.com/office/drawing/2014/main" id="{C067815F-0FD9-4C7D-B3D8-2ED90FF6F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6928" y="4435898"/>
            <a:ext cx="1440000" cy="1440000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nn</a:t>
            </a:r>
            <a:r>
              <a:rPr lang="en-US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defTabSz="995363"/>
            <a:r>
              <a:rPr lang="en-US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KPI 1: </a:t>
            </a:r>
            <a:r>
              <a:rPr lang="en-AU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...</a:t>
            </a:r>
            <a:endParaRPr lang="en-US" sz="1000" dirty="0">
              <a:solidFill>
                <a:srgbClr val="6C3F5C"/>
              </a:solidFill>
              <a:latin typeface="Calibri" pitchFamily="34" charset="0"/>
              <a:cs typeface="Calibri" pitchFamily="34" charset="0"/>
            </a:endParaRPr>
          </a:p>
          <a:p>
            <a:pPr defTabSz="995363"/>
            <a:r>
              <a:rPr lang="en-US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KPI 2: </a:t>
            </a:r>
            <a:r>
              <a:rPr lang="en-AU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...</a:t>
            </a:r>
          </a:p>
          <a:p>
            <a:pPr defTabSz="995363"/>
            <a:r>
              <a:rPr lang="en-US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KPI 3: </a:t>
            </a:r>
            <a:r>
              <a:rPr lang="en-AU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...</a:t>
            </a:r>
          </a:p>
        </p:txBody>
      </p:sp>
      <p:sp>
        <p:nvSpPr>
          <p:cNvPr id="59" name="AutoShape 18">
            <a:extLst>
              <a:ext uri="{FF2B5EF4-FFF2-40B4-BE49-F238E27FC236}">
                <a16:creationId xmlns:a16="http://schemas.microsoft.com/office/drawing/2014/main" id="{BF01DE7D-7E9B-462C-8910-ED7253D0F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1457" y="4705842"/>
            <a:ext cx="1079500" cy="900112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Intervention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AutoShape 19">
            <a:extLst>
              <a:ext uri="{FF2B5EF4-FFF2-40B4-BE49-F238E27FC236}">
                <a16:creationId xmlns:a16="http://schemas.microsoft.com/office/drawing/2014/main" id="{1B5F8A88-1883-4995-8168-68AAD784C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487" y="4886023"/>
            <a:ext cx="1079500" cy="53975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Organisational response</a:t>
            </a:r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1" name="AutoShape 23">
            <a:extLst>
              <a:ext uri="{FF2B5EF4-FFF2-40B4-BE49-F238E27FC236}">
                <a16:creationId xmlns:a16="http://schemas.microsoft.com/office/drawing/2014/main" id="{956ED39D-04A9-44B8-998F-885C795BAA3C}"/>
              </a:ext>
            </a:extLst>
          </p:cNvPr>
          <p:cNvCxnSpPr>
            <a:cxnSpLocks noChangeShapeType="1"/>
            <a:stCxn id="58" idx="3"/>
            <a:endCxn id="59" idx="1"/>
          </p:cNvCxnSpPr>
          <p:nvPr/>
        </p:nvCxnSpPr>
        <p:spPr bwMode="auto">
          <a:xfrm>
            <a:off x="3696928" y="5155898"/>
            <a:ext cx="564529" cy="0"/>
          </a:xfrm>
          <a:prstGeom prst="straightConnector1">
            <a:avLst/>
          </a:prstGeom>
          <a:noFill/>
          <a:ln w="19050">
            <a:solidFill>
              <a:srgbClr val="8C6584"/>
            </a:solidFill>
            <a:round/>
            <a:headEnd/>
            <a:tailEnd type="stealth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AutoShape 54">
            <a:extLst>
              <a:ext uri="{FF2B5EF4-FFF2-40B4-BE49-F238E27FC236}">
                <a16:creationId xmlns:a16="http://schemas.microsoft.com/office/drawing/2014/main" id="{C4C035EC-A201-4F3C-991F-7F0EC2E6666E}"/>
              </a:ext>
            </a:extLst>
          </p:cNvPr>
          <p:cNvCxnSpPr>
            <a:cxnSpLocks noChangeShapeType="1"/>
            <a:stCxn id="59" idx="3"/>
            <a:endCxn id="60" idx="1"/>
          </p:cNvCxnSpPr>
          <p:nvPr/>
        </p:nvCxnSpPr>
        <p:spPr bwMode="auto">
          <a:xfrm>
            <a:off x="5340957" y="5155898"/>
            <a:ext cx="564530" cy="0"/>
          </a:xfrm>
          <a:prstGeom prst="straightConnector1">
            <a:avLst/>
          </a:prstGeom>
          <a:noFill/>
          <a:ln w="19050">
            <a:solidFill>
              <a:srgbClr val="8C6584"/>
            </a:solidFill>
            <a:round/>
            <a:headEnd/>
            <a:tailEnd type="stealth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AutoShape 17">
            <a:extLst>
              <a:ext uri="{FF2B5EF4-FFF2-40B4-BE49-F238E27FC236}">
                <a16:creationId xmlns:a16="http://schemas.microsoft.com/office/drawing/2014/main" id="{351484DE-6FF4-4161-9312-69F2E97FA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36" y="6156645"/>
            <a:ext cx="1439863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Need </a:t>
            </a:r>
          </a:p>
          <a:p>
            <a:pPr algn="ctr" defTabSz="995363"/>
            <a:r>
              <a:rPr lang="en-AU" sz="1100" dirty="0">
                <a:latin typeface="Calibri" pitchFamily="34" charset="0"/>
                <a:cs typeface="Calibri" pitchFamily="34" charset="0"/>
              </a:rPr>
              <a:t>nn%</a:t>
            </a:r>
          </a:p>
        </p:txBody>
      </p:sp>
      <p:cxnSp>
        <p:nvCxnSpPr>
          <p:cNvPr id="64" name="AutoShape 22">
            <a:extLst>
              <a:ext uri="{FF2B5EF4-FFF2-40B4-BE49-F238E27FC236}">
                <a16:creationId xmlns:a16="http://schemas.microsoft.com/office/drawing/2014/main" id="{7D2E1550-2D2E-4115-ABE2-7E47CF0E7A71}"/>
              </a:ext>
            </a:extLst>
          </p:cNvPr>
          <p:cNvCxnSpPr>
            <a:cxnSpLocks noChangeShapeType="1"/>
            <a:stCxn id="63" idx="3"/>
            <a:endCxn id="65" idx="1"/>
          </p:cNvCxnSpPr>
          <p:nvPr/>
        </p:nvCxnSpPr>
        <p:spPr bwMode="auto">
          <a:xfrm>
            <a:off x="1692399" y="6876576"/>
            <a:ext cx="564529" cy="0"/>
          </a:xfrm>
          <a:prstGeom prst="straightConnector1">
            <a:avLst/>
          </a:prstGeom>
          <a:noFill/>
          <a:ln w="19050">
            <a:solidFill>
              <a:srgbClr val="8C6584"/>
            </a:solidFill>
            <a:round/>
            <a:headEnd/>
            <a:tailEnd type="stealth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AutoShape 16">
            <a:extLst>
              <a:ext uri="{FF2B5EF4-FFF2-40B4-BE49-F238E27FC236}">
                <a16:creationId xmlns:a16="http://schemas.microsoft.com/office/drawing/2014/main" id="{B119926B-8929-4FDC-AFC5-FF88D568B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6928" y="6156576"/>
            <a:ext cx="1440000" cy="1440000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nn</a:t>
            </a:r>
            <a:r>
              <a:rPr lang="en-US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defTabSz="995363"/>
            <a:r>
              <a:rPr lang="en-US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KPI 1: </a:t>
            </a:r>
            <a:r>
              <a:rPr lang="en-AU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...</a:t>
            </a:r>
            <a:endParaRPr lang="en-US" sz="1000" dirty="0">
              <a:solidFill>
                <a:srgbClr val="6C3F5C"/>
              </a:solidFill>
              <a:latin typeface="Calibri" pitchFamily="34" charset="0"/>
              <a:cs typeface="Calibri" pitchFamily="34" charset="0"/>
            </a:endParaRPr>
          </a:p>
          <a:p>
            <a:pPr defTabSz="995363"/>
            <a:r>
              <a:rPr lang="en-US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KPI 2: </a:t>
            </a:r>
            <a:r>
              <a:rPr lang="en-AU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...</a:t>
            </a:r>
          </a:p>
          <a:p>
            <a:pPr defTabSz="995363"/>
            <a:r>
              <a:rPr lang="en-US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KPI 3: </a:t>
            </a:r>
            <a:r>
              <a:rPr lang="en-AU" sz="1000" dirty="0">
                <a:solidFill>
                  <a:srgbClr val="6C3F5C"/>
                </a:solidFill>
                <a:latin typeface="Calibri" pitchFamily="34" charset="0"/>
                <a:cs typeface="Calibri" pitchFamily="34" charset="0"/>
              </a:rPr>
              <a:t>...</a:t>
            </a:r>
          </a:p>
        </p:txBody>
      </p:sp>
      <p:sp>
        <p:nvSpPr>
          <p:cNvPr id="66" name="AutoShape 18">
            <a:extLst>
              <a:ext uri="{FF2B5EF4-FFF2-40B4-BE49-F238E27FC236}">
                <a16:creationId xmlns:a16="http://schemas.microsoft.com/office/drawing/2014/main" id="{1690AB79-6904-4CAA-8D01-3DA99D8E2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1457" y="6426520"/>
            <a:ext cx="1079500" cy="900112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Intervention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AutoShape 19">
            <a:extLst>
              <a:ext uri="{FF2B5EF4-FFF2-40B4-BE49-F238E27FC236}">
                <a16:creationId xmlns:a16="http://schemas.microsoft.com/office/drawing/2014/main" id="{59AEB497-6523-4BE6-9550-24F97445D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487" y="6606701"/>
            <a:ext cx="1079500" cy="53975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8C65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Organisational response</a:t>
            </a:r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8" name="AutoShape 23">
            <a:extLst>
              <a:ext uri="{FF2B5EF4-FFF2-40B4-BE49-F238E27FC236}">
                <a16:creationId xmlns:a16="http://schemas.microsoft.com/office/drawing/2014/main" id="{FDE86EE8-F128-47BA-BF15-6AAFD5727B59}"/>
              </a:ext>
            </a:extLst>
          </p:cNvPr>
          <p:cNvCxnSpPr>
            <a:cxnSpLocks noChangeShapeType="1"/>
            <a:stCxn id="65" idx="3"/>
            <a:endCxn id="66" idx="1"/>
          </p:cNvCxnSpPr>
          <p:nvPr/>
        </p:nvCxnSpPr>
        <p:spPr bwMode="auto">
          <a:xfrm>
            <a:off x="3696928" y="6876576"/>
            <a:ext cx="564529" cy="0"/>
          </a:xfrm>
          <a:prstGeom prst="straightConnector1">
            <a:avLst/>
          </a:prstGeom>
          <a:noFill/>
          <a:ln w="19050">
            <a:solidFill>
              <a:srgbClr val="8C6584"/>
            </a:solidFill>
            <a:round/>
            <a:headEnd/>
            <a:tailEnd type="stealth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AutoShape 54">
            <a:extLst>
              <a:ext uri="{FF2B5EF4-FFF2-40B4-BE49-F238E27FC236}">
                <a16:creationId xmlns:a16="http://schemas.microsoft.com/office/drawing/2014/main" id="{F937518B-699E-4E6D-9B07-97AAAA30F4D0}"/>
              </a:ext>
            </a:extLst>
          </p:cNvPr>
          <p:cNvCxnSpPr>
            <a:cxnSpLocks noChangeShapeType="1"/>
            <a:stCxn id="66" idx="3"/>
            <a:endCxn id="67" idx="1"/>
          </p:cNvCxnSpPr>
          <p:nvPr/>
        </p:nvCxnSpPr>
        <p:spPr bwMode="auto">
          <a:xfrm>
            <a:off x="5340957" y="6876576"/>
            <a:ext cx="564530" cy="0"/>
          </a:xfrm>
          <a:prstGeom prst="straightConnector1">
            <a:avLst/>
          </a:prstGeom>
          <a:noFill/>
          <a:ln w="19050">
            <a:solidFill>
              <a:srgbClr val="8C6584"/>
            </a:solidFill>
            <a:round/>
            <a:headEnd/>
            <a:tailEnd type="stealth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-ILM-Program-XXXX.pptx" id="{9F19BE57-77C4-4A9E-B82C-FFCF558B275B}" vid="{F8E064DE-FC60-4106-B76B-32E872B2D9C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1-ILM-Program-XXXX</Template>
  <TotalTime>0</TotalTime>
  <Words>115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1-ILM-Orginisation-4C-XXXX-0.1</dc:title>
  <dc:subject/>
  <dc:creator/>
  <dc:description/>
  <cp:lastModifiedBy/>
  <cp:revision>1</cp:revision>
  <dcterms:created xsi:type="dcterms:W3CDTF">2020-08-18T08:52:07Z</dcterms:created>
  <dcterms:modified xsi:type="dcterms:W3CDTF">2021-07-20T01:44:21Z</dcterms:modified>
</cp:coreProperties>
</file>